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custDataLst>
    <p:tags r:id="rId7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3327F7-7374-4087-8B58-506724654D03}" type="datetimeFigureOut">
              <a:rPr lang="vi-VN" smtClean="0"/>
              <a:t>27/03/2017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09A0D-9C5A-4B22-95A7-A74C5B614BF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01757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CBD04-07CD-4AB9-9340-CB1DE2570170}" type="datetimeFigureOut">
              <a:rPr lang="vi-VN" smtClean="0"/>
              <a:t>27/03/2017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3586-9EB6-4B41-B9D2-B4CAFC7EB2C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30009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CBD04-07CD-4AB9-9340-CB1DE2570170}" type="datetimeFigureOut">
              <a:rPr lang="vi-VN" smtClean="0"/>
              <a:t>27/03/2017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3586-9EB6-4B41-B9D2-B4CAFC7EB2C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39966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CBD04-07CD-4AB9-9340-CB1DE2570170}" type="datetimeFigureOut">
              <a:rPr lang="vi-VN" smtClean="0"/>
              <a:t>27/03/2017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3586-9EB6-4B41-B9D2-B4CAFC7EB2C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9289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CBD04-07CD-4AB9-9340-CB1DE2570170}" type="datetimeFigureOut">
              <a:rPr lang="vi-VN" smtClean="0"/>
              <a:t>27/03/2017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3586-9EB6-4B41-B9D2-B4CAFC7EB2C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89958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CBD04-07CD-4AB9-9340-CB1DE2570170}" type="datetimeFigureOut">
              <a:rPr lang="vi-VN" smtClean="0"/>
              <a:t>27/03/2017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3586-9EB6-4B41-B9D2-B4CAFC7EB2C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98405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CBD04-07CD-4AB9-9340-CB1DE2570170}" type="datetimeFigureOut">
              <a:rPr lang="vi-VN" smtClean="0"/>
              <a:t>27/03/2017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3586-9EB6-4B41-B9D2-B4CAFC7EB2C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86382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CBD04-07CD-4AB9-9340-CB1DE2570170}" type="datetimeFigureOut">
              <a:rPr lang="vi-VN" smtClean="0"/>
              <a:t>27/03/2017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3586-9EB6-4B41-B9D2-B4CAFC7EB2C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93450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CBD04-07CD-4AB9-9340-CB1DE2570170}" type="datetimeFigureOut">
              <a:rPr lang="vi-VN" smtClean="0"/>
              <a:t>27/03/2017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3586-9EB6-4B41-B9D2-B4CAFC7EB2C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26051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CBD04-07CD-4AB9-9340-CB1DE2570170}" type="datetimeFigureOut">
              <a:rPr lang="vi-VN" smtClean="0"/>
              <a:t>27/03/2017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3586-9EB6-4B41-B9D2-B4CAFC7EB2C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96992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CBD04-07CD-4AB9-9340-CB1DE2570170}" type="datetimeFigureOut">
              <a:rPr lang="vi-VN" smtClean="0"/>
              <a:t>27/03/2017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3586-9EB6-4B41-B9D2-B4CAFC7EB2C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38045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CBD04-07CD-4AB9-9340-CB1DE2570170}" type="datetimeFigureOut">
              <a:rPr lang="vi-VN" smtClean="0"/>
              <a:t>27/03/2017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3586-9EB6-4B41-B9D2-B4CAFC7EB2C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6593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CBD04-07CD-4AB9-9340-CB1DE2570170}" type="datetimeFigureOut">
              <a:rPr lang="vi-VN" smtClean="0"/>
              <a:t>27/03/2017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33586-9EB6-4B41-B9D2-B4CAFC7EB2C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32849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1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8401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Tính nhẩm:</a:t>
            </a:r>
          </a:p>
        </p:txBody>
      </p:sp>
      <p:sp>
        <p:nvSpPr>
          <p:cNvPr id="4" name="Rectangle 3"/>
          <p:cNvSpPr/>
          <p:nvPr/>
        </p:nvSpPr>
        <p:spPr>
          <a:xfrm>
            <a:off x="575556" y="908720"/>
            <a:ext cx="7668852" cy="17633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90 000 – 50 000 = ?</a:t>
            </a:r>
          </a:p>
          <a:p>
            <a:r>
              <a:rPr lang="en-US" sz="2800" smtClean="0">
                <a:solidFill>
                  <a:schemeClr val="tx1"/>
                </a:solidFill>
              </a:rPr>
              <a:t>Nhẩm: 9 chục nghìn – 5 chục nghìn = 4 chục nghìn</a:t>
            </a:r>
          </a:p>
          <a:p>
            <a:r>
              <a:rPr lang="en-US" sz="2800" smtClean="0">
                <a:solidFill>
                  <a:schemeClr val="tx1"/>
                </a:solidFill>
              </a:rPr>
              <a:t>Vậy: 90 000 – 50 000 = 40 000 </a:t>
            </a:r>
          </a:p>
          <a:p>
            <a:r>
              <a:rPr lang="en-US" sz="2800" smtClean="0">
                <a:solidFill>
                  <a:schemeClr val="tx1"/>
                </a:solidFill>
              </a:rPr>
              <a:t> </a:t>
            </a:r>
            <a:endParaRPr lang="vi-VN" sz="280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476178"/>
              </p:ext>
            </p:extLst>
          </p:nvPr>
        </p:nvGraphicFramePr>
        <p:xfrm>
          <a:off x="174759" y="2996952"/>
          <a:ext cx="882098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7281"/>
                <a:gridCol w="4063699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60 000 –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30 000 =</a:t>
                      </a:r>
                    </a:p>
                    <a:p>
                      <a:pPr marL="342900" indent="-342900">
                        <a:buAutoNum type="alphaLcParenR"/>
                      </a:pPr>
                      <a:endParaRPr lang="en-US" sz="28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100 000 – 40 000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b) 93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644 – 50 000 =</a:t>
                      </a:r>
                    </a:p>
                    <a:p>
                      <a:endParaRPr lang="en-US" sz="28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100 000 – 70 000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03848" y="3851264"/>
            <a:ext cx="1428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3366"/>
                </a:solidFill>
              </a:rPr>
              <a:t>6</a:t>
            </a:r>
            <a:r>
              <a:rPr lang="en-US" sz="2800" smtClean="0">
                <a:solidFill>
                  <a:srgbClr val="003366"/>
                </a:solidFill>
              </a:rPr>
              <a:t>0 000</a:t>
            </a:r>
            <a:endParaRPr lang="vi-VN" sz="2800">
              <a:solidFill>
                <a:srgbClr val="0033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3848" y="2996952"/>
            <a:ext cx="1428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3366"/>
                </a:solidFill>
              </a:rPr>
              <a:t>30 000</a:t>
            </a:r>
            <a:endParaRPr lang="vi-VN" sz="2800">
              <a:solidFill>
                <a:srgbClr val="00336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56376" y="2996952"/>
            <a:ext cx="1428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3366"/>
                </a:solidFill>
              </a:rPr>
              <a:t>43 644</a:t>
            </a:r>
            <a:endParaRPr lang="vi-VN" sz="2800">
              <a:solidFill>
                <a:srgbClr val="0033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56375" y="3851264"/>
            <a:ext cx="1428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3366"/>
                </a:solidFill>
              </a:rPr>
              <a:t>30 000</a:t>
            </a:r>
            <a:endParaRPr lang="vi-VN" sz="280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843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2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84010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Đặt tính rồi tính:</a:t>
            </a:r>
          </a:p>
          <a:p>
            <a:pPr algn="just"/>
            <a:endParaRPr lang="en-US" sz="3200" smtClean="0">
              <a:solidFill>
                <a:prstClr val="blac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767109"/>
              </p:ext>
            </p:extLst>
          </p:nvPr>
        </p:nvGraphicFramePr>
        <p:xfrm>
          <a:off x="585977" y="836712"/>
          <a:ext cx="8390628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5314"/>
                <a:gridCol w="4195314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81981 – 45245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 86296 - 74951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b) 93644 – 26107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  65900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245 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23592"/>
              </p:ext>
            </p:extLst>
          </p:nvPr>
        </p:nvGraphicFramePr>
        <p:xfrm>
          <a:off x="309615" y="1988840"/>
          <a:ext cx="865308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3270"/>
                <a:gridCol w="2163270"/>
                <a:gridCol w="2163270"/>
                <a:gridCol w="2163270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81981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-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45245</a:t>
                      </a:r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86296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- 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74951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93644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26107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65900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    245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75556" y="3356992"/>
            <a:ext cx="13321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555776" y="3356992"/>
            <a:ext cx="13321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76081" y="3356992"/>
            <a:ext cx="13321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948264" y="3356992"/>
            <a:ext cx="13321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67903" y="3356186"/>
            <a:ext cx="1140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3</a:t>
            </a:r>
            <a:r>
              <a:rPr lang="en-US" sz="2800" smtClean="0"/>
              <a:t>6736</a:t>
            </a:r>
            <a:endParaRPr lang="vi-VN" sz="2800"/>
          </a:p>
        </p:txBody>
      </p:sp>
      <p:sp>
        <p:nvSpPr>
          <p:cNvPr id="11" name="TextBox 10"/>
          <p:cNvSpPr txBox="1"/>
          <p:nvPr/>
        </p:nvSpPr>
        <p:spPr>
          <a:xfrm>
            <a:off x="2730809" y="3356766"/>
            <a:ext cx="1140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1</a:t>
            </a:r>
            <a:r>
              <a:rPr lang="en-US" sz="2800" smtClean="0"/>
              <a:t>1345</a:t>
            </a:r>
            <a:endParaRPr lang="vi-VN" sz="2800"/>
          </a:p>
        </p:txBody>
      </p:sp>
      <p:sp>
        <p:nvSpPr>
          <p:cNvPr id="12" name="TextBox 11"/>
          <p:cNvSpPr txBox="1"/>
          <p:nvPr/>
        </p:nvSpPr>
        <p:spPr>
          <a:xfrm>
            <a:off x="7044031" y="3357572"/>
            <a:ext cx="1140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6</a:t>
            </a:r>
            <a:r>
              <a:rPr lang="en-US" sz="2800" smtClean="0"/>
              <a:t>5655</a:t>
            </a:r>
            <a:endParaRPr lang="vi-VN" sz="2800"/>
          </a:p>
        </p:txBody>
      </p:sp>
      <p:sp>
        <p:nvSpPr>
          <p:cNvPr id="13" name="TextBox 12"/>
          <p:cNvSpPr txBox="1"/>
          <p:nvPr/>
        </p:nvSpPr>
        <p:spPr>
          <a:xfrm>
            <a:off x="4939873" y="3371515"/>
            <a:ext cx="1140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6</a:t>
            </a:r>
            <a:r>
              <a:rPr lang="en-US" sz="2800" smtClean="0"/>
              <a:t>7537</a:t>
            </a:r>
            <a:endParaRPr lang="vi-VN" sz="2800"/>
          </a:p>
        </p:txBody>
      </p:sp>
    </p:spTree>
    <p:extLst>
      <p:ext uri="{BB962C8B-B14F-4D97-AF65-F5344CB8AC3E}">
        <p14:creationId xmlns:p14="http://schemas.microsoft.com/office/powerpoint/2010/main" val="660429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3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84010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Một trại nuôi ong sản xuất được 23 560</a:t>
            </a:r>
            <a:r>
              <a:rPr lang="en-US" sz="3200" i="1" smtClean="0">
                <a:solidFill>
                  <a:prstClr val="black"/>
                </a:solidFill>
              </a:rPr>
              <a:t>l</a:t>
            </a:r>
            <a:r>
              <a:rPr lang="en-US" sz="3200" smtClean="0">
                <a:solidFill>
                  <a:prstClr val="black"/>
                </a:solidFill>
              </a:rPr>
              <a:t> mật ong và đã bán được 21 800</a:t>
            </a:r>
            <a:r>
              <a:rPr lang="en-US" sz="3200" i="1" smtClean="0">
                <a:solidFill>
                  <a:prstClr val="black"/>
                </a:solidFill>
              </a:rPr>
              <a:t>l</a:t>
            </a:r>
            <a:r>
              <a:rPr lang="en-US" sz="3200" smtClean="0">
                <a:solidFill>
                  <a:prstClr val="black"/>
                </a:solidFill>
              </a:rPr>
              <a:t> mật ong. Hỏi trại nuôi ong đó còn lại bao nhiêu lít mật ong?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5556" y="1714422"/>
            <a:ext cx="840105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Tóm tắt:</a:t>
            </a:r>
          </a:p>
          <a:p>
            <a:pPr algn="just"/>
            <a:r>
              <a:rPr lang="en-US" sz="3200" smtClean="0">
                <a:solidFill>
                  <a:prstClr val="black"/>
                </a:solidFill>
              </a:rPr>
              <a:t>Có       : 23 560</a:t>
            </a:r>
            <a:r>
              <a:rPr lang="en-US" sz="3200" i="1" smtClean="0">
                <a:solidFill>
                  <a:prstClr val="black"/>
                </a:solidFill>
              </a:rPr>
              <a:t>l</a:t>
            </a:r>
            <a:r>
              <a:rPr lang="en-US" sz="3200" smtClean="0">
                <a:solidFill>
                  <a:prstClr val="black"/>
                </a:solidFill>
              </a:rPr>
              <a:t> mật ong</a:t>
            </a:r>
          </a:p>
          <a:p>
            <a:pPr algn="just"/>
            <a:r>
              <a:rPr lang="en-US" sz="3200" smtClean="0">
                <a:solidFill>
                  <a:prstClr val="black"/>
                </a:solidFill>
              </a:rPr>
              <a:t>Đã bán: 21 800</a:t>
            </a:r>
            <a:r>
              <a:rPr lang="en-US" sz="3200" i="1" smtClean="0">
                <a:solidFill>
                  <a:prstClr val="black"/>
                </a:solidFill>
              </a:rPr>
              <a:t>l</a:t>
            </a:r>
            <a:r>
              <a:rPr lang="en-US" sz="3200" smtClean="0">
                <a:solidFill>
                  <a:prstClr val="black"/>
                </a:solidFill>
              </a:rPr>
              <a:t> mật ong</a:t>
            </a:r>
          </a:p>
          <a:p>
            <a:pPr algn="just"/>
            <a:r>
              <a:rPr lang="en-US" sz="3200" smtClean="0">
                <a:solidFill>
                  <a:prstClr val="black"/>
                </a:solidFill>
              </a:rPr>
              <a:t>Còn lại: ...........</a:t>
            </a:r>
            <a:r>
              <a:rPr lang="en-US" sz="3200" i="1" smtClean="0">
                <a:solidFill>
                  <a:prstClr val="black"/>
                </a:solidFill>
              </a:rPr>
              <a:t>l</a:t>
            </a:r>
            <a:r>
              <a:rPr lang="en-US" sz="3200" smtClean="0">
                <a:solidFill>
                  <a:prstClr val="black"/>
                </a:solidFill>
              </a:rPr>
              <a:t> mật ong?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5556" y="3933056"/>
            <a:ext cx="840105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prstClr val="black"/>
                </a:solidFill>
              </a:rPr>
              <a:t>Bài giải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Trại nuôi ong đó còn lại số lít mật ong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23 500 – 21 800 = 1700 (</a:t>
            </a:r>
            <a:r>
              <a:rPr lang="en-US" sz="3200" i="1" smtClean="0">
                <a:solidFill>
                  <a:prstClr val="black"/>
                </a:solidFill>
              </a:rPr>
              <a:t>l</a:t>
            </a:r>
            <a:r>
              <a:rPr lang="en-US" sz="3200" smtClean="0">
                <a:solidFill>
                  <a:prstClr val="black"/>
                </a:solidFill>
              </a:rPr>
              <a:t>)</a:t>
            </a:r>
          </a:p>
          <a:p>
            <a:pPr algn="r"/>
            <a:r>
              <a:rPr lang="en-US" sz="3200" smtClean="0">
                <a:solidFill>
                  <a:prstClr val="black"/>
                </a:solidFill>
              </a:rPr>
              <a:t>Đáp số: 1700</a:t>
            </a:r>
            <a:r>
              <a:rPr lang="en-US" sz="3200" i="1" smtClean="0">
                <a:solidFill>
                  <a:prstClr val="black"/>
                </a:solidFill>
              </a:rPr>
              <a:t>l</a:t>
            </a:r>
            <a:r>
              <a:rPr lang="en-US" sz="3200" smtClean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4149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71500" y="5589240"/>
            <a:ext cx="504056" cy="53953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4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8401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Khoanh vào chữ đặt trước câu trả lời đúng: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500" y="3451123"/>
            <a:ext cx="90725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b) Hãy nêu tên bốn tháng, mỗi tháng đều có 30 ngày.</a:t>
            </a:r>
          </a:p>
          <a:p>
            <a:pPr algn="just"/>
            <a:r>
              <a:rPr lang="en-US" sz="2800" i="1" smtClean="0">
                <a:solidFill>
                  <a:prstClr val="black"/>
                </a:solidFill>
              </a:rPr>
              <a:t>Bốn tháng, mỗi tháng có 30 ngày là:</a:t>
            </a:r>
          </a:p>
          <a:p>
            <a:pPr marL="514350" indent="-514350" algn="just">
              <a:buAutoNum type="alphaUcPeriod"/>
            </a:pPr>
            <a:r>
              <a:rPr lang="en-US" sz="2800" smtClean="0">
                <a:solidFill>
                  <a:prstClr val="black"/>
                </a:solidFill>
              </a:rPr>
              <a:t>Tháng 2, tháng 3, tháng 5 và tháng 6</a:t>
            </a:r>
          </a:p>
          <a:p>
            <a:pPr marL="514350" indent="-514350" algn="just">
              <a:buAutoNum type="alphaUcPeriod"/>
            </a:pPr>
            <a:r>
              <a:rPr lang="en-US" sz="2800" smtClean="0">
                <a:solidFill>
                  <a:prstClr val="black"/>
                </a:solidFill>
              </a:rPr>
              <a:t>Tháng 7, tháng 8, tháng 9 và tháng 10</a:t>
            </a:r>
          </a:p>
          <a:p>
            <a:pPr marL="514350" indent="-514350" algn="just">
              <a:buAutoNum type="alphaUcPeriod"/>
            </a:pPr>
            <a:r>
              <a:rPr lang="en-US" sz="2800" smtClean="0">
                <a:solidFill>
                  <a:prstClr val="black"/>
                </a:solidFill>
              </a:rPr>
              <a:t>Tháng 8, tháng 9, tháng 10 và tháng 11</a:t>
            </a:r>
          </a:p>
          <a:p>
            <a:pPr marL="514350" indent="-514350" algn="just">
              <a:buAutoNum type="alphaUcPeriod"/>
            </a:pPr>
            <a:r>
              <a:rPr lang="en-US" sz="2800" smtClean="0">
                <a:solidFill>
                  <a:prstClr val="black"/>
                </a:solidFill>
              </a:rPr>
              <a:t>Tháng 4, tháng 6, tháng 9 và tháng 11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34351" y="790229"/>
            <a:ext cx="59766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i="1" smtClean="0">
                <a:solidFill>
                  <a:prstClr val="black"/>
                </a:solidFill>
              </a:rPr>
              <a:t>Chữ số thích hợp viết vào ô trống là:</a:t>
            </a:r>
          </a:p>
          <a:p>
            <a:pPr algn="just"/>
            <a:endParaRPr lang="en-US" sz="2800" i="1" smtClean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3" y="790229"/>
            <a:ext cx="295483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800" smtClean="0"/>
              <a:t>Cho phép trừ:</a:t>
            </a:r>
          </a:p>
          <a:p>
            <a:r>
              <a:rPr lang="en-US" sz="2800"/>
              <a:t> </a:t>
            </a:r>
            <a:r>
              <a:rPr lang="en-US" sz="2800" smtClean="0"/>
              <a:t>           2659</a:t>
            </a:r>
          </a:p>
          <a:p>
            <a:r>
              <a:rPr lang="en-US" sz="2800"/>
              <a:t> </a:t>
            </a:r>
            <a:r>
              <a:rPr lang="en-US" sz="2800" smtClean="0"/>
              <a:t>    -</a:t>
            </a:r>
          </a:p>
          <a:p>
            <a:r>
              <a:rPr lang="en-US" sz="2800"/>
              <a:t> </a:t>
            </a:r>
            <a:r>
              <a:rPr lang="en-US" sz="2800" smtClean="0"/>
              <a:t>         23154</a:t>
            </a:r>
          </a:p>
          <a:p>
            <a:r>
              <a:rPr lang="en-US" sz="2800" smtClean="0"/>
              <a:t>          69505</a:t>
            </a:r>
            <a:endParaRPr lang="en-US" sz="2800"/>
          </a:p>
        </p:txBody>
      </p:sp>
      <p:cxnSp>
        <p:nvCxnSpPr>
          <p:cNvPr id="9" name="Straight Connector 8"/>
          <p:cNvCxnSpPr/>
          <p:nvPr/>
        </p:nvCxnSpPr>
        <p:spPr>
          <a:xfrm>
            <a:off x="683568" y="2564904"/>
            <a:ext cx="158417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971600" y="1267282"/>
            <a:ext cx="360040" cy="3615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Oval 11"/>
          <p:cNvSpPr/>
          <p:nvPr/>
        </p:nvSpPr>
        <p:spPr>
          <a:xfrm>
            <a:off x="6741806" y="1215845"/>
            <a:ext cx="504056" cy="53953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TextBox 9"/>
          <p:cNvSpPr txBox="1"/>
          <p:nvPr/>
        </p:nvSpPr>
        <p:spPr>
          <a:xfrm>
            <a:off x="3347864" y="1271308"/>
            <a:ext cx="4320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en-US" sz="2800" smtClean="0"/>
              <a:t>A. 8                                </a:t>
            </a:r>
            <a:r>
              <a:rPr lang="en-US" sz="2800"/>
              <a:t>C</a:t>
            </a:r>
            <a:r>
              <a:rPr lang="en-US" sz="2800"/>
              <a:t>. </a:t>
            </a:r>
            <a:r>
              <a:rPr lang="en-US" sz="2800" smtClean="0"/>
              <a:t>9</a:t>
            </a:r>
            <a:endParaRPr lang="vi-VN" sz="2800" smtClean="0"/>
          </a:p>
          <a:p>
            <a:pPr fontAlgn="t"/>
            <a:r>
              <a:rPr lang="en-US" sz="2800" smtClean="0"/>
              <a:t>B. 4                                </a:t>
            </a:r>
            <a:r>
              <a:rPr lang="en-US" sz="2800"/>
              <a:t>D</a:t>
            </a:r>
            <a:r>
              <a:rPr lang="en-US" sz="2800"/>
              <a:t>. </a:t>
            </a:r>
            <a:r>
              <a:rPr lang="en-US" sz="2800" smtClean="0"/>
              <a:t>6</a:t>
            </a:r>
            <a:endParaRPr lang="vi-VN" sz="2800" smtClean="0"/>
          </a:p>
        </p:txBody>
      </p:sp>
    </p:spTree>
    <p:extLst>
      <p:ext uri="{BB962C8B-B14F-4D97-AF65-F5344CB8AC3E}">
        <p14:creationId xmlns:p14="http://schemas.microsoft.com/office/powerpoint/2010/main" val="100352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318</Words>
  <Application>Microsoft Office PowerPoint</Application>
  <PresentationFormat>On-screen Show (4:3)</PresentationFormat>
  <Paragraphs>65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BichPhuong</cp:lastModifiedBy>
  <cp:revision>5</cp:revision>
  <dcterms:created xsi:type="dcterms:W3CDTF">2017-03-26T05:48:11Z</dcterms:created>
  <dcterms:modified xsi:type="dcterms:W3CDTF">2017-03-27T02:29:57Z</dcterms:modified>
</cp:coreProperties>
</file>